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7"/>
  </p:notesMasterIdLst>
  <p:sldIdLst>
    <p:sldId id="256" r:id="rId5"/>
    <p:sldId id="2218" r:id="rId6"/>
    <p:sldId id="2248" r:id="rId7"/>
    <p:sldId id="2224" r:id="rId8"/>
    <p:sldId id="2225" r:id="rId9"/>
    <p:sldId id="2222" r:id="rId10"/>
    <p:sldId id="2219" r:id="rId11"/>
    <p:sldId id="2220" r:id="rId12"/>
    <p:sldId id="2221" r:id="rId13"/>
    <p:sldId id="2226" r:id="rId14"/>
    <p:sldId id="2227" r:id="rId15"/>
    <p:sldId id="2228" r:id="rId16"/>
    <p:sldId id="2237" r:id="rId17"/>
    <p:sldId id="2229" r:id="rId18"/>
    <p:sldId id="2230" r:id="rId19"/>
    <p:sldId id="2231" r:id="rId20"/>
    <p:sldId id="2233" r:id="rId21"/>
    <p:sldId id="2232" r:id="rId22"/>
    <p:sldId id="2234" r:id="rId23"/>
    <p:sldId id="2235" r:id="rId24"/>
    <p:sldId id="2214" r:id="rId25"/>
    <p:sldId id="2236" r:id="rId26"/>
    <p:sldId id="2238" r:id="rId27"/>
    <p:sldId id="2239" r:id="rId28"/>
    <p:sldId id="2240" r:id="rId29"/>
    <p:sldId id="2241" r:id="rId30"/>
    <p:sldId id="2242" r:id="rId31"/>
    <p:sldId id="2243" r:id="rId32"/>
    <p:sldId id="2244" r:id="rId33"/>
    <p:sldId id="2245" r:id="rId34"/>
    <p:sldId id="2246" r:id="rId35"/>
    <p:sldId id="224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163555"/>
    <a:srgbClr val="BFBFBF"/>
    <a:srgbClr val="3076BC"/>
    <a:srgbClr val="F2F2F2"/>
    <a:srgbClr val="2356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366" autoAdjust="0"/>
  </p:normalViewPr>
  <p:slideViewPr>
    <p:cSldViewPr snapToGrid="0">
      <p:cViewPr varScale="1">
        <p:scale>
          <a:sx n="80" d="100"/>
          <a:sy n="80" d="100"/>
        </p:scale>
        <p:origin x="1038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88EA9D-DEBA-47C4-8CD9-015C985C19E0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0CEA4-3C59-4EA5-AD44-54F93089B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70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nnx.ai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0CEA4-3C59-4EA5-AD44-54F93089B1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702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b="1" dirty="0"/>
              <a:t>Industry standard</a:t>
            </a:r>
            <a:r>
              <a:rPr lang="en-US" sz="2400" dirty="0"/>
              <a:t> format for </a:t>
            </a:r>
            <a:r>
              <a:rPr lang="en-US" sz="2400"/>
              <a:t>Machine Learning </a:t>
            </a:r>
            <a:r>
              <a:rPr lang="en-US" sz="2400" dirty="0"/>
              <a:t>model interchange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 community project created by </a:t>
            </a:r>
            <a:r>
              <a:rPr lang="en-US" sz="2400" b="1" dirty="0"/>
              <a:t>Microsoft and Facebook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US" sz="12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Defines an </a:t>
            </a:r>
            <a:r>
              <a:rPr lang="en-US" sz="2400" b="1" dirty="0"/>
              <a:t>extensible computation graph</a:t>
            </a:r>
            <a:r>
              <a:rPr lang="en-US" sz="2400" dirty="0"/>
              <a:t>, </a:t>
            </a:r>
            <a:r>
              <a:rPr lang="en-US" sz="2400" b="1" dirty="0"/>
              <a:t>built-in operators</a:t>
            </a:r>
            <a:r>
              <a:rPr lang="en-US" sz="2400" dirty="0"/>
              <a:t>, and </a:t>
            </a:r>
            <a:r>
              <a:rPr lang="en-US" sz="2400" b="1" dirty="0"/>
              <a:t>standard data types</a:t>
            </a:r>
            <a:r>
              <a:rPr lang="en-US" sz="2400" dirty="0"/>
              <a:t>.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US" sz="12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Supports a </a:t>
            </a:r>
            <a:r>
              <a:rPr lang="en-US" sz="2400" b="1" dirty="0"/>
              <a:t>wide range</a:t>
            </a:r>
            <a:r>
              <a:rPr lang="en-US" sz="2400" dirty="0"/>
              <a:t> of machine learning models including </a:t>
            </a:r>
            <a:r>
              <a:rPr lang="en-US" sz="2400" b="1" dirty="0"/>
              <a:t>Classical and Deep Learning</a:t>
            </a:r>
            <a:r>
              <a:rPr lang="en-US" sz="2400" dirty="0"/>
              <a:t> algorithms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Learn more at </a:t>
            </a:r>
            <a:r>
              <a:rPr lang="en-US" sz="2400" dirty="0">
                <a:hlinkClick r:id="rId3"/>
              </a:rPr>
              <a:t>http://onnx.ai/</a:t>
            </a:r>
            <a:endParaRPr lang="en-US" sz="2400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2/21/2019 11:47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9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356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CB415-2AFB-46BC-936A-BB0B40187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599000"/>
            <a:ext cx="9144000" cy="1352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2F2F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3FA6B4-DCEC-4A8C-ACB5-9BC3EFEBA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5994000"/>
            <a:ext cx="9144000" cy="641636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1800" kern="1200" spc="-50" baseline="0" dirty="0">
                <a:solidFill>
                  <a:srgbClr val="F2F2F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411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F5750-FBC5-4CB3-B5B9-3AD611591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4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71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88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34005-A062-4ABC-BA70-595D129C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0"/>
            <a:ext cx="5580000" cy="945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24E2F2-78D6-47A6-9A39-44E22257F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6000" y="324000"/>
            <a:ext cx="5580000" cy="6209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B5550B-2EAD-4232-A994-C63274DA1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6000" y="1539000"/>
            <a:ext cx="5580000" cy="4995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155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1210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803903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rgbClr val="2356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96ED66-E95C-499D-A357-00B71AD7279F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163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7B231-B42B-45E8-BC51-7F29536E1E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6550" y="126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EAC052E-0B08-4391-BA33-B683EF5C43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1000" y="126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C8A4268-959A-4CFE-A595-E2AFBD11CC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6550" y="198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37028A8-3D16-4E81-9F55-87ADDE8881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1000" y="198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1784B64-93E3-4C58-8F71-3BCF2FE744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6550" y="270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AE5F81B-63C3-49E7-87D8-AB3BF4B4E41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81000" y="270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AACC181-770F-4C3B-AB9E-EDDCA9BA95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6550" y="342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7D4DB09-5691-44F1-B73C-F525155B76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1000" y="342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CD0FD60-9724-4C7C-B7F9-425D37A8B5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6550" y="414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35C92CEE-CAE5-42F3-9E2A-F9F7ABFA30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81000" y="414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5D9BBFEE-6DBB-44F1-A2C7-8125B75DB30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6550" y="4868999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0A13A669-1B38-461E-9927-0058B872B7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81000" y="4869000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11D1179-1E3C-4B82-94A4-B2FD40DFE2D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66550" y="126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56723640-A36E-4558-97DD-568CD39F9C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11000" y="126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8155134E-9ACB-4818-B411-4AA8F50B58B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366550" y="198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79240262-EFFF-4ACC-A914-FC5C72F66E4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311000" y="198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445DAD2F-3C4C-431F-A64E-544FD417A3A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66550" y="270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6BFD6B20-654B-4021-AFCD-6BFB92C3A6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311000" y="270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A2367E3E-C41A-4BBA-8583-D0063644E06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66550" y="342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A60A0AAC-56E8-443C-B236-7081EEC2BBF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311000" y="342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F0E61B97-7B83-4C1A-886B-6BD80475E71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366550" y="414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0C526012-D06A-48B0-A774-AC140D12606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311000" y="414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6839FFE6-C37F-4BD2-8546-76E45178968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366550" y="4868999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BAF0B808-896C-4563-AAD9-31C8E62D710A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311000" y="4869000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FB6A00-E88F-4EAB-85A3-8801802AA4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000" y="414000"/>
            <a:ext cx="5490000" cy="535531"/>
          </a:xfrm>
          <a:noFill/>
        </p:spPr>
        <p:txBody>
          <a:bodyPr wrap="square" rtlCol="0">
            <a:spAutoFit/>
          </a:bodyPr>
          <a:lstStyle>
            <a:lvl1pPr>
              <a:defRPr lang="en-US" sz="3200">
                <a:solidFill>
                  <a:srgbClr val="F2F2F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/>
              <a:t>[Agenda title]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B3FADF42-9387-487F-ABE7-6601A98238CA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6366550" y="414001"/>
            <a:ext cx="5490000" cy="539999"/>
          </a:xfr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0" indent="0">
              <a:buNone/>
              <a:defRPr lang="en-US" sz="3200" b="1" spc="-100" dirty="0">
                <a:solidFill>
                  <a:srgbClr val="F2F2F2"/>
                </a:solidFill>
              </a:defRPr>
            </a:lvl1pPr>
          </a:lstStyle>
          <a:p>
            <a:pPr marL="228600" lvl="0" indent="-457200">
              <a:lnSpc>
                <a:spcPct val="90000"/>
              </a:lnSpc>
              <a:spcBef>
                <a:spcPct val="0"/>
              </a:spcBef>
            </a:pPr>
            <a:r>
              <a:rPr lang="en-US"/>
              <a:t>[Agenda title]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9473D5B8-0062-4AF1-BAAD-F0245BBCB05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36550" y="558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24F7CD9-BE7E-44F2-B91D-FBB7E33008E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281000" y="558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6A96BE73-CA7E-487E-A3CB-25863266F21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366550" y="5589000"/>
            <a:ext cx="899450" cy="49497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00:00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341FF20-985B-4A9C-9ECE-655A7E239E70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7311000" y="5589001"/>
            <a:ext cx="4545000" cy="63005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>
                <a:solidFill>
                  <a:srgbClr val="F2F2F2"/>
                </a:solidFill>
              </a:defRPr>
            </a:lvl1pPr>
            <a:lvl2pPr>
              <a:defRPr sz="2400">
                <a:solidFill>
                  <a:srgbClr val="F2F2F2"/>
                </a:solidFill>
              </a:defRPr>
            </a:lvl2pPr>
            <a:lvl3pPr>
              <a:defRPr sz="2400">
                <a:solidFill>
                  <a:srgbClr val="F2F2F2"/>
                </a:solidFill>
              </a:defRPr>
            </a:lvl3pPr>
            <a:lvl4pPr>
              <a:defRPr sz="2400">
                <a:solidFill>
                  <a:srgbClr val="F2F2F2"/>
                </a:solidFill>
              </a:defRPr>
            </a:lvl4pPr>
            <a:lvl5pPr>
              <a:defRPr sz="2400">
                <a:solidFill>
                  <a:srgbClr val="F2F2F2"/>
                </a:solidFill>
              </a:defRPr>
            </a:lvl5pPr>
          </a:lstStyle>
          <a:p>
            <a:pPr lvl="0"/>
            <a:r>
              <a:rPr lang="en-US"/>
              <a:t>[Description]</a:t>
            </a:r>
          </a:p>
        </p:txBody>
      </p:sp>
    </p:spTree>
    <p:extLst>
      <p:ext uri="{BB962C8B-B14F-4D97-AF65-F5344CB8AC3E}">
        <p14:creationId xmlns:p14="http://schemas.microsoft.com/office/powerpoint/2010/main" val="54550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C2FD-0ED6-42E3-999D-A81EDC77D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46A26-B0C3-4374-B2D3-86D61C5A5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811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1635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A9D11E-D54A-4FEA-A857-0CBE30FAFB5E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5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944E4-DFBD-4D80-8BE9-4B7D8273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789000"/>
            <a:ext cx="10755000" cy="1439999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4800" dirty="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7F090-7C54-404E-810B-772A9C7A9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5229000"/>
            <a:ext cx="10755000" cy="7200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solidFill>
                  <a:srgbClr val="F2F2F2"/>
                </a:solidFill>
              </a:defRPr>
            </a:lvl1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546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1474-E1D8-49CF-9DDE-DCC2E7D6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1EEBC-DA39-4A18-AB77-AB656738F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6000" y="1584000"/>
            <a:ext cx="5625000" cy="4995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32915-A233-45C3-AFFB-646A7643F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1000" y="1584000"/>
            <a:ext cx="5625000" cy="4995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42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DA5C-1C41-4F59-909D-F8D55B72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5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681D0-41C1-4C53-8346-E0BB07658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001" y="1584001"/>
            <a:ext cx="5625000" cy="675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23568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7D85A-33DC-44D3-8E68-EF482C015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001" y="2349000"/>
            <a:ext cx="5625000" cy="4230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262626"/>
                </a:solidFill>
              </a:defRPr>
            </a:lvl1pPr>
            <a:lvl2pPr marL="457200" indent="0">
              <a:buNone/>
              <a:defRPr sz="1800">
                <a:solidFill>
                  <a:srgbClr val="262626"/>
                </a:solidFill>
              </a:defRPr>
            </a:lvl2pPr>
            <a:lvl3pPr marL="914400" indent="0">
              <a:buNone/>
              <a:defRPr sz="1600">
                <a:solidFill>
                  <a:srgbClr val="262626"/>
                </a:solidFill>
              </a:defRPr>
            </a:lvl3pPr>
            <a:lvl4pPr marL="1371600" indent="0">
              <a:buNone/>
              <a:defRPr sz="1400">
                <a:solidFill>
                  <a:srgbClr val="262626"/>
                </a:solidFill>
              </a:defRPr>
            </a:lvl4pPr>
            <a:lvl5pPr marL="1828800" indent="0">
              <a:buNone/>
              <a:defRPr sz="1400">
                <a:solidFill>
                  <a:srgbClr val="26262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18350-DF7B-4AF2-B6AD-6CE9F2372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1000" y="1584001"/>
            <a:ext cx="5625000" cy="675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23568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AA6EB-050E-4A2C-9A66-0E30954A22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31000" y="2349000"/>
            <a:ext cx="5625000" cy="4230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262626"/>
                </a:solidFill>
              </a:defRPr>
            </a:lvl1pPr>
            <a:lvl2pPr marL="457200" indent="0">
              <a:buNone/>
              <a:defRPr sz="1800">
                <a:solidFill>
                  <a:srgbClr val="262626"/>
                </a:solidFill>
              </a:defRPr>
            </a:lvl2pPr>
            <a:lvl3pPr marL="914400" indent="0">
              <a:buNone/>
              <a:defRPr sz="1600">
                <a:solidFill>
                  <a:srgbClr val="262626"/>
                </a:solidFill>
              </a:defRPr>
            </a:lvl3pPr>
            <a:lvl4pPr marL="1371600" indent="0">
              <a:buNone/>
              <a:defRPr sz="1400">
                <a:solidFill>
                  <a:srgbClr val="262626"/>
                </a:solidFill>
              </a:defRPr>
            </a:lvl4pPr>
            <a:lvl5pPr marL="1828800" indent="0">
              <a:buNone/>
              <a:defRPr sz="1400">
                <a:solidFill>
                  <a:srgbClr val="26262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380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DA5C-1C41-4F59-909D-F8D55B72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5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7D85A-33DC-44D3-8E68-EF482C015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001" y="1584000"/>
            <a:ext cx="5625000" cy="4995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262626"/>
                </a:solidFill>
              </a:defRPr>
            </a:lvl1pPr>
            <a:lvl2pPr marL="457200" indent="0">
              <a:buNone/>
              <a:defRPr sz="1800">
                <a:solidFill>
                  <a:srgbClr val="262626"/>
                </a:solidFill>
              </a:defRPr>
            </a:lvl2pPr>
            <a:lvl3pPr marL="914400" indent="0">
              <a:buNone/>
              <a:defRPr sz="1600">
                <a:solidFill>
                  <a:srgbClr val="262626"/>
                </a:solidFill>
              </a:defRPr>
            </a:lvl3pPr>
            <a:lvl4pPr marL="1371600" indent="0">
              <a:buNone/>
              <a:defRPr sz="1400">
                <a:solidFill>
                  <a:srgbClr val="262626"/>
                </a:solidFill>
              </a:defRPr>
            </a:lvl4pPr>
            <a:lvl5pPr marL="1828800" indent="0">
              <a:buNone/>
              <a:defRPr sz="1400">
                <a:solidFill>
                  <a:srgbClr val="26262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AA6EB-050E-4A2C-9A66-0E30954A22F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31000" y="1584000"/>
            <a:ext cx="5625000" cy="4995000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rgbClr val="262626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1800">
                <a:solidFill>
                  <a:srgbClr val="262626"/>
                </a:solidFill>
                <a:latin typeface="Consolas" panose="020B0609020204030204" pitchFamily="49" charset="0"/>
              </a:defRPr>
            </a:lvl2pPr>
            <a:lvl3pPr marL="914400" indent="0">
              <a:buNone/>
              <a:defRPr sz="1600">
                <a:solidFill>
                  <a:srgbClr val="262626"/>
                </a:solidFill>
                <a:latin typeface="Consolas" panose="020B0609020204030204" pitchFamily="49" charset="0"/>
              </a:defRPr>
            </a:lvl3pPr>
            <a:lvl4pPr marL="1371600" indent="0">
              <a:buNone/>
              <a:defRPr sz="1400">
                <a:solidFill>
                  <a:srgbClr val="262626"/>
                </a:solidFill>
                <a:latin typeface="Consolas" panose="020B0609020204030204" pitchFamily="49" charset="0"/>
              </a:defRPr>
            </a:lvl4pPr>
            <a:lvl5pPr marL="1828800" indent="0">
              <a:buNone/>
              <a:defRPr sz="1400">
                <a:solidFill>
                  <a:srgbClr val="262626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here</a:t>
            </a:r>
          </a:p>
        </p:txBody>
      </p:sp>
    </p:spTree>
    <p:extLst>
      <p:ext uri="{BB962C8B-B14F-4D97-AF65-F5344CB8AC3E}">
        <p14:creationId xmlns:p14="http://schemas.microsoft.com/office/powerpoint/2010/main" val="171027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DA5C-1C41-4F59-909D-F8D55B72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5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7D85A-33DC-44D3-8E68-EF482C015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000" y="1584000"/>
            <a:ext cx="11519999" cy="945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262626"/>
                </a:solidFill>
              </a:defRPr>
            </a:lvl1pPr>
            <a:lvl2pPr marL="457200" indent="0">
              <a:buNone/>
              <a:defRPr sz="1800">
                <a:solidFill>
                  <a:srgbClr val="262626"/>
                </a:solidFill>
              </a:defRPr>
            </a:lvl2pPr>
            <a:lvl3pPr marL="914400" indent="0">
              <a:buNone/>
              <a:defRPr sz="1600">
                <a:solidFill>
                  <a:srgbClr val="262626"/>
                </a:solidFill>
              </a:defRPr>
            </a:lvl3pPr>
            <a:lvl4pPr marL="1371600" indent="0">
              <a:buNone/>
              <a:defRPr sz="1400">
                <a:solidFill>
                  <a:srgbClr val="262626"/>
                </a:solidFill>
              </a:defRPr>
            </a:lvl4pPr>
            <a:lvl5pPr marL="1828800" indent="0">
              <a:buNone/>
              <a:defRPr sz="1400">
                <a:solidFill>
                  <a:srgbClr val="26262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AA6EB-050E-4A2C-9A66-0E30954A22F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36000" y="2709000"/>
            <a:ext cx="11520000" cy="3870000"/>
          </a:xfr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2000" dirty="0">
                <a:latin typeface="Consolas" panose="020B0609020204030204" pitchFamily="49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Code here</a:t>
            </a:r>
          </a:p>
        </p:txBody>
      </p:sp>
    </p:spTree>
    <p:extLst>
      <p:ext uri="{BB962C8B-B14F-4D97-AF65-F5344CB8AC3E}">
        <p14:creationId xmlns:p14="http://schemas.microsoft.com/office/powerpoint/2010/main" val="289664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DA5C-1C41-4F59-909D-F8D55B72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5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AA6EB-050E-4A2C-9A66-0E30954A22F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36000" y="1584000"/>
            <a:ext cx="11520000" cy="4995000"/>
          </a:xfr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2000" dirty="0">
                <a:latin typeface="Consolas" panose="020B0609020204030204" pitchFamily="49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Code here</a:t>
            </a:r>
          </a:p>
        </p:txBody>
      </p:sp>
    </p:spTree>
    <p:extLst>
      <p:ext uri="{BB962C8B-B14F-4D97-AF65-F5344CB8AC3E}">
        <p14:creationId xmlns:p14="http://schemas.microsoft.com/office/powerpoint/2010/main" val="25583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6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58D74E-3187-41D0-AB8B-F1C0CF7FE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324001"/>
            <a:ext cx="11520000" cy="94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A4FD7-22A1-4101-98EC-977410817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000" y="1584000"/>
            <a:ext cx="11520000" cy="4994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54E343-EF8D-4E2A-BBB5-B9905CABFAC1}"/>
              </a:ext>
            </a:extLst>
          </p:cNvPr>
          <p:cNvSpPr/>
          <p:nvPr/>
        </p:nvSpPr>
        <p:spPr>
          <a:xfrm>
            <a:off x="1776000" y="-711000"/>
            <a:ext cx="720000" cy="315000"/>
          </a:xfrm>
          <a:prstGeom prst="rect">
            <a:avLst/>
          </a:prstGeom>
          <a:solidFill>
            <a:srgbClr val="235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8F3ECC-1004-48B3-BB1B-3A3BAE09AEDC}"/>
              </a:ext>
            </a:extLst>
          </p:cNvPr>
          <p:cNvSpPr/>
          <p:nvPr/>
        </p:nvSpPr>
        <p:spPr>
          <a:xfrm>
            <a:off x="1056000" y="-396000"/>
            <a:ext cx="720000" cy="315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C1E4AA-0136-4853-A4FF-F85F4D52669F}"/>
              </a:ext>
            </a:extLst>
          </p:cNvPr>
          <p:cNvSpPr/>
          <p:nvPr/>
        </p:nvSpPr>
        <p:spPr>
          <a:xfrm>
            <a:off x="2496000" y="-396000"/>
            <a:ext cx="720000" cy="31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D09EA1A-01C7-499C-8D78-0580056AA49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251000" y="-891000"/>
            <a:ext cx="495000" cy="673333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C66C5DB2-3EE4-4C6F-BD9B-571CB9690FE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261000" y="-531000"/>
            <a:ext cx="912649" cy="3150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EE386FFC-9EE6-4482-8E4E-473BC48274D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061000" y="-891000"/>
            <a:ext cx="2569140" cy="72695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141C557-EE0F-4931-9188-E65FFDC28ABB}"/>
              </a:ext>
            </a:extLst>
          </p:cNvPr>
          <p:cNvSpPr/>
          <p:nvPr/>
        </p:nvSpPr>
        <p:spPr>
          <a:xfrm>
            <a:off x="1056000" y="-711000"/>
            <a:ext cx="720000" cy="315000"/>
          </a:xfrm>
          <a:prstGeom prst="rect">
            <a:avLst/>
          </a:prstGeom>
          <a:solidFill>
            <a:srgbClr val="30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91E93B-7A79-4D1C-845A-D2D5C8CA5748}"/>
              </a:ext>
            </a:extLst>
          </p:cNvPr>
          <p:cNvSpPr/>
          <p:nvPr/>
        </p:nvSpPr>
        <p:spPr>
          <a:xfrm>
            <a:off x="2496000" y="-711000"/>
            <a:ext cx="720000" cy="315000"/>
          </a:xfrm>
          <a:prstGeom prst="rect">
            <a:avLst/>
          </a:prstGeom>
          <a:solidFill>
            <a:srgbClr val="163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BB6A2B-F7CB-4E7F-A317-A6279D2CF8A8}"/>
              </a:ext>
            </a:extLst>
          </p:cNvPr>
          <p:cNvSpPr/>
          <p:nvPr/>
        </p:nvSpPr>
        <p:spPr>
          <a:xfrm>
            <a:off x="1776000" y="-396000"/>
            <a:ext cx="720000" cy="315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7090D7-2952-473F-9F45-9F6B406E959F}"/>
              </a:ext>
            </a:extLst>
          </p:cNvPr>
          <p:cNvSpPr/>
          <p:nvPr/>
        </p:nvSpPr>
        <p:spPr>
          <a:xfrm>
            <a:off x="336000" y="-711000"/>
            <a:ext cx="720000" cy="63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1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702" r:id="rId13"/>
    <p:sldLayoutId id="2147483710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1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-50" baseline="0">
          <a:solidFill>
            <a:srgbClr val="262626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800" kern="1200" spc="-50" baseline="0">
          <a:solidFill>
            <a:srgbClr val="262626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-50" baseline="0">
          <a:solidFill>
            <a:srgbClr val="262626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-50" baseline="0">
          <a:solidFill>
            <a:srgbClr val="262626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-50" baseline="0">
          <a:solidFill>
            <a:srgbClr val="26262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C82D-2F8C-4ECE-841D-50A8C4D4F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2177716"/>
            <a:ext cx="11554326" cy="2318063"/>
          </a:xfrm>
        </p:spPr>
        <p:txBody>
          <a:bodyPr>
            <a:normAutofit/>
          </a:bodyPr>
          <a:lstStyle/>
          <a:p>
            <a:r>
              <a:rPr lang="en-US" dirty="0"/>
              <a:t>Making an Art Critic </a:t>
            </a:r>
            <a:br>
              <a:rPr lang="en-US" dirty="0"/>
            </a:br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5FD42D-361C-4043-8EA0-DF1A76347E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5091631"/>
            <a:ext cx="9144000" cy="1008380"/>
          </a:xfrm>
        </p:spPr>
        <p:txBody>
          <a:bodyPr>
            <a:normAutofit/>
          </a:bodyPr>
          <a:lstStyle/>
          <a:p>
            <a:r>
              <a:rPr lang="en-GB" dirty="0"/>
              <a:t>Rob Miles</a:t>
            </a:r>
          </a:p>
          <a:p>
            <a:r>
              <a:rPr lang="en-GB" dirty="0"/>
              <a:t>Author and Raconteur</a:t>
            </a:r>
          </a:p>
          <a:p>
            <a:r>
              <a:rPr lang="en-GB" dirty="0"/>
              <a:t>www.robmiles.com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2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D90F-46CB-4B31-A22C-4BD2593F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Microsoft Custom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34868-7934-4480-818B-A8D3258CCE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1435497"/>
            <a:ext cx="4757821" cy="4423882"/>
          </a:xfrm>
        </p:spPr>
        <p:txBody>
          <a:bodyPr>
            <a:normAutofit/>
          </a:bodyPr>
          <a:lstStyle/>
          <a:p>
            <a:r>
              <a:rPr lang="en-GB" dirty="0"/>
              <a:t>You can create your own models in the cloud using Microsoft Custom 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Sign in using your Azure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Upload 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Build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Download it for use in your application</a:t>
            </a:r>
          </a:p>
          <a:p>
            <a:endParaRPr lang="en-GB" dirty="0"/>
          </a:p>
          <a:p>
            <a:r>
              <a:rPr lang="en-GB" dirty="0"/>
              <a:t>www.customvision.ai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41AEF4-768D-4EB4-BC78-0FFE317C3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773" y="1435497"/>
            <a:ext cx="6299204" cy="406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58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AA430-9D06-4067-8651-82411023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 Vision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14E7C-5A13-4CAD-B40C-ECFC284F3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2274837"/>
            <a:ext cx="5960979" cy="2308324"/>
          </a:xfrm>
        </p:spPr>
        <p:txBody>
          <a:bodyPr/>
          <a:lstStyle/>
          <a:p>
            <a:r>
              <a:rPr lang="en-GB" dirty="0"/>
              <a:t>In demo mode you can create two projects with a limited number of figures and classification types</a:t>
            </a:r>
          </a:p>
          <a:p>
            <a:r>
              <a:rPr lang="en-GB" dirty="0"/>
              <a:t>Plenty to get  started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A7D24-AC85-4C78-8F19-BBBE2E0C7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599" y="682529"/>
            <a:ext cx="3960896" cy="549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620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623D-2A8C-4125-A0E8-0103971C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Make a new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40027-7094-4B3D-A566-18F237D800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2418347"/>
            <a:ext cx="5511800" cy="1325474"/>
          </a:xfrm>
        </p:spPr>
        <p:txBody>
          <a:bodyPr/>
          <a:lstStyle/>
          <a:p>
            <a:r>
              <a:rPr lang="en-GB" dirty="0"/>
              <a:t>These are the properties of a new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E0724E-D230-41A8-A3AF-7D06F1DCA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769" y="324001"/>
            <a:ext cx="4551947" cy="599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4377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623D-2A8C-4125-A0E8-0103971C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Make a new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40027-7094-4B3D-A566-18F237D800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2418347"/>
            <a:ext cx="5511800" cy="2358190"/>
          </a:xfrm>
        </p:spPr>
        <p:txBody>
          <a:bodyPr>
            <a:normAutofit/>
          </a:bodyPr>
          <a:lstStyle/>
          <a:p>
            <a:r>
              <a:rPr lang="en-GB" dirty="0"/>
              <a:t>These are the properties of a new project</a:t>
            </a:r>
          </a:p>
          <a:p>
            <a:endParaRPr lang="en-GB" dirty="0"/>
          </a:p>
          <a:p>
            <a:r>
              <a:rPr lang="en-GB" dirty="0"/>
              <a:t>Only compact models can be exported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E0724E-D230-41A8-A3AF-7D06F1DCA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769" y="324001"/>
            <a:ext cx="4551947" cy="5998872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9D1E7BC4-A45B-4841-B260-8DC9D2A9F478}"/>
              </a:ext>
            </a:extLst>
          </p:cNvPr>
          <p:cNvSpPr/>
          <p:nvPr/>
        </p:nvSpPr>
        <p:spPr>
          <a:xfrm rot="2415071">
            <a:off x="4811927" y="3931298"/>
            <a:ext cx="2164791" cy="7730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55081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6E68-56D0-4233-99ED-7CE9C392E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2C7D1-1F26-412C-9243-7F00E144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089" y="1312006"/>
            <a:ext cx="7129963" cy="423398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5A03D-4A05-490B-8329-68F6EBA78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7948" y="1452304"/>
            <a:ext cx="3711074" cy="5179095"/>
          </a:xfrm>
        </p:spPr>
        <p:txBody>
          <a:bodyPr/>
          <a:lstStyle/>
          <a:p>
            <a:r>
              <a:rPr lang="en-GB" dirty="0"/>
              <a:t>Now that we have our project we can add some images</a:t>
            </a:r>
          </a:p>
          <a:p>
            <a:r>
              <a:rPr lang="en-GB" dirty="0"/>
              <a:t>These can be in formats such as </a:t>
            </a:r>
            <a:r>
              <a:rPr lang="en-GB" dirty="0" err="1"/>
              <a:t>png</a:t>
            </a:r>
            <a:r>
              <a:rPr lang="en-GB" dirty="0"/>
              <a:t> or jpeg</a:t>
            </a:r>
          </a:p>
          <a:p>
            <a:r>
              <a:rPr lang="en-GB" dirty="0"/>
              <a:t>Note that high resolution might not be your friend</a:t>
            </a:r>
          </a:p>
          <a:p>
            <a:r>
              <a:rPr lang="en-GB" dirty="0"/>
              <a:t>The larger the image, the more data will have to be processed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987482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6E68-56D0-4233-99ED-7CE9C392E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some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5A03D-4A05-490B-8329-68F6EBA78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7948" y="5799221"/>
            <a:ext cx="10500894" cy="832178"/>
          </a:xfrm>
        </p:spPr>
        <p:txBody>
          <a:bodyPr>
            <a:normAutofit/>
          </a:bodyPr>
          <a:lstStyle/>
          <a:p>
            <a:r>
              <a:rPr lang="en-GB" dirty="0"/>
              <a:t>Choose your images carefully….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2D02C-D4F2-44DB-BAFE-B276CB814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589" y="1269000"/>
            <a:ext cx="8363702" cy="412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2309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0FA63-F4A5-448A-B419-D9D0F0741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images loaded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10E7B-8448-4E98-887F-D0BBB69F4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1479884"/>
            <a:ext cx="3913071" cy="5054115"/>
          </a:xfrm>
        </p:spPr>
        <p:txBody>
          <a:bodyPr/>
          <a:lstStyle/>
          <a:p>
            <a:r>
              <a:rPr lang="en-GB" dirty="0"/>
              <a:t>These are all the images loaded</a:t>
            </a:r>
          </a:p>
          <a:p>
            <a:r>
              <a:rPr lang="en-GB" dirty="0"/>
              <a:t>Now we need to use this data to train a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F3A35-409D-450A-9833-12B727EA5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921" y="1172653"/>
            <a:ext cx="7332350" cy="451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7716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0FA63-F4A5-448A-B419-D9D0F0741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images loaded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10E7B-8448-4E98-887F-D0BBB69F4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1479884"/>
            <a:ext cx="3913071" cy="5054115"/>
          </a:xfrm>
        </p:spPr>
        <p:txBody>
          <a:bodyPr/>
          <a:lstStyle/>
          <a:p>
            <a:r>
              <a:rPr lang="en-GB" dirty="0"/>
              <a:t>These are all the images loaded</a:t>
            </a:r>
          </a:p>
          <a:p>
            <a:r>
              <a:rPr lang="en-GB" dirty="0"/>
              <a:t>Now we need to use this data to train a model</a:t>
            </a:r>
          </a:p>
          <a:p>
            <a:r>
              <a:rPr lang="en-GB" dirty="0"/>
              <a:t>Press the Train button to start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F3A35-409D-450A-9833-12B727EA5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921" y="1172653"/>
            <a:ext cx="7332350" cy="451269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6756AF7-4C01-452D-A844-9860414EA6AE}"/>
              </a:ext>
            </a:extLst>
          </p:cNvPr>
          <p:cNvSpPr/>
          <p:nvPr/>
        </p:nvSpPr>
        <p:spPr>
          <a:xfrm rot="20616831">
            <a:off x="3790232" y="1708578"/>
            <a:ext cx="5304453" cy="8181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92590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7D2AF-F80B-4F22-8FCE-2F48E0809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C8DD2B-5515-4F24-BF42-AB44D0AE37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4974389" cy="432763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get a report of how successful the training was</a:t>
            </a:r>
          </a:p>
          <a:p>
            <a:r>
              <a:rPr lang="en-GB" dirty="0"/>
              <a:t>Precision:</a:t>
            </a:r>
          </a:p>
          <a:p>
            <a:pPr lvl="1"/>
            <a:r>
              <a:rPr lang="en-GB" dirty="0"/>
              <a:t>A measure of the likelihood of a tag being predicted correctly</a:t>
            </a:r>
          </a:p>
          <a:p>
            <a:r>
              <a:rPr lang="en-GB" dirty="0"/>
              <a:t>Recall:</a:t>
            </a:r>
          </a:p>
          <a:p>
            <a:pPr lvl="1"/>
            <a:r>
              <a:rPr lang="en-GB" dirty="0"/>
              <a:t>Out of the tags that should be predicted correctly, what percentage did the model find</a:t>
            </a:r>
          </a:p>
          <a:p>
            <a:r>
              <a:rPr lang="en-GB" dirty="0"/>
              <a:t>You can use this to tweak your training data </a:t>
            </a:r>
          </a:p>
          <a:p>
            <a:r>
              <a:rPr lang="en-GB" dirty="0"/>
              <a:t>You can also test your model against data with the Quick Test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83ADE-C664-479C-B347-E1A60B557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8280" y="1094873"/>
            <a:ext cx="6279467" cy="466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0837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0674C-4A81-4122-8981-94D226F2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Exporting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1DD89-45D4-4966-8398-D58122BC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1435496"/>
            <a:ext cx="6694905" cy="3942619"/>
          </a:xfrm>
        </p:spPr>
        <p:txBody>
          <a:bodyPr/>
          <a:lstStyle/>
          <a:p>
            <a:r>
              <a:rPr lang="en-GB" dirty="0"/>
              <a:t>We now have a model which can be used in applications to allow them to categorise an image based on the training data</a:t>
            </a:r>
          </a:p>
          <a:p>
            <a:r>
              <a:rPr lang="en-GB" dirty="0"/>
              <a:t>We need to export the model to a file that we can incorporate in our application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3C2794-B819-4660-A5DF-37A88F2C9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433" y="324001"/>
            <a:ext cx="1752803" cy="607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2464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Makes Hard Things Easy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1816769"/>
            <a:ext cx="4192337" cy="3789946"/>
          </a:xfrm>
        </p:spPr>
        <p:txBody>
          <a:bodyPr>
            <a:normAutofit/>
          </a:bodyPr>
          <a:lstStyle/>
          <a:p>
            <a:r>
              <a:rPr lang="en-GB" dirty="0"/>
              <a:t>Computers tend to be good at things humans are bad at, and vice versa</a:t>
            </a:r>
          </a:p>
          <a:p>
            <a:pPr lvl="1"/>
            <a:r>
              <a:rPr lang="en-GB" dirty="0"/>
              <a:t>Good at chess</a:t>
            </a:r>
          </a:p>
          <a:p>
            <a:pPr lvl="1"/>
            <a:r>
              <a:rPr lang="en-GB" dirty="0"/>
              <a:t>Bad at recognising people</a:t>
            </a:r>
          </a:p>
          <a:p>
            <a:r>
              <a:rPr lang="en-GB" dirty="0"/>
              <a:t>Machine Learning (ML) can redress the balance and make the computer good at stuff in a useful way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F2F13AC-93DA-4385-8EF7-D196EBBA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79" y="1570258"/>
            <a:ext cx="6614521" cy="371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398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C9A13-BC71-4146-94E4-2F0C970C5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Exporting to ONNX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0BDFB-7420-45A4-AD0C-6540B3EFAF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4358" y="2274838"/>
            <a:ext cx="4637505" cy="2308324"/>
          </a:xfrm>
        </p:spPr>
        <p:txBody>
          <a:bodyPr/>
          <a:lstStyle/>
          <a:p>
            <a:r>
              <a:rPr lang="en-GB" dirty="0"/>
              <a:t>We are going to use the ONNX format</a:t>
            </a:r>
          </a:p>
          <a:p>
            <a:r>
              <a:rPr lang="en-GB" dirty="0"/>
              <a:t>Version 1.2</a:t>
            </a:r>
          </a:p>
          <a:p>
            <a:r>
              <a:rPr lang="en-GB" dirty="0"/>
              <a:t>Visual Studio can import files of this format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855C98-BB52-45FD-A935-A7DBD65D4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775" y="1443787"/>
            <a:ext cx="56102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6054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normAutofit fontScale="90000"/>
          </a:bodyPr>
          <a:lstStyle/>
          <a:p>
            <a:r>
              <a:rPr lang="en-US"/>
              <a:t>Windows ML uses ONNX models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764381"/>
          </a:xfrm>
        </p:spPr>
        <p:txBody>
          <a:bodyPr/>
          <a:lstStyle/>
          <a:p>
            <a:pPr marL="228600" lvl="1" indent="0">
              <a:buNone/>
            </a:pPr>
            <a:endParaRPr lang="en-US" sz="1800"/>
          </a:p>
          <a:p>
            <a:pPr marL="228600" lvl="1" indent="0">
              <a:buNone/>
            </a:pPr>
            <a:endParaRPr lang="en-US" sz="1800"/>
          </a:p>
          <a:p>
            <a:pPr marL="0" indent="0">
              <a:buNone/>
            </a:pPr>
            <a:endParaRPr lang="en-US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E6EA8-7A8B-4B02-9168-0D5C685DE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08"/>
            <a:ext cx="12192000" cy="684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2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BDED-02D6-4872-998E-A08FD856B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 the model into Visual 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A85A9-F858-4D2C-A4DC-BD9A14201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752474"/>
            <a:ext cx="11018520" cy="1433758"/>
          </a:xfrm>
        </p:spPr>
        <p:txBody>
          <a:bodyPr/>
          <a:lstStyle/>
          <a:p>
            <a:r>
              <a:rPr lang="en-GB" dirty="0"/>
              <a:t>The model can now be imported into Visual Studio</a:t>
            </a:r>
          </a:p>
          <a:p>
            <a:r>
              <a:rPr lang="en-GB" dirty="0"/>
              <a:t>Start by adding it to the Assets file for the application solution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9F68C-EA0A-4F8C-9A27-A49BA54C8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1447800"/>
            <a:ext cx="106394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04303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A81E1-BCF9-4958-9C3C-FB7A4311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the item to the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5FDEF-0693-40B7-BA1B-BF3E31B21C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5017167"/>
            <a:ext cx="11018520" cy="1626265"/>
          </a:xfrm>
        </p:spPr>
        <p:txBody>
          <a:bodyPr/>
          <a:lstStyle/>
          <a:p>
            <a:r>
              <a:rPr lang="en-GB" dirty="0"/>
              <a:t>Visual Studio will import the model into the solution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498088-8E05-4884-8E8C-C7916F833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269000"/>
            <a:ext cx="103632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39603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CCD2-F43A-453B-B2AA-B9B43C642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Interface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AF7E2-BEC3-411F-87ED-08348750FC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6546" y="2410055"/>
            <a:ext cx="7031789" cy="2342420"/>
          </a:xfrm>
        </p:spPr>
        <p:txBody>
          <a:bodyPr/>
          <a:lstStyle/>
          <a:p>
            <a:r>
              <a:rPr lang="en-GB" dirty="0"/>
              <a:t>When the model is imported into Visual Studio a source file is added to the project that the application can use as an interface to the model</a:t>
            </a:r>
          </a:p>
          <a:p>
            <a:r>
              <a:rPr lang="en-GB" dirty="0"/>
              <a:t>This contains class definitions that describe the model, its input and its outputs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2FB02D-0358-48AB-8AE7-E7D3530F7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325" y="1309687"/>
            <a:ext cx="2657475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2707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3236495"/>
            <a:ext cx="11018520" cy="3021926"/>
          </a:xfrm>
        </p:spPr>
        <p:txBody>
          <a:bodyPr/>
          <a:lstStyle/>
          <a:p>
            <a:r>
              <a:rPr lang="en-GB" dirty="0"/>
              <a:t>These variables provide the connection between the model and our application</a:t>
            </a:r>
          </a:p>
          <a:p>
            <a:r>
              <a:rPr lang="en-GB" dirty="0"/>
              <a:t>When we want to recognise an object we need to create a </a:t>
            </a:r>
            <a:r>
              <a:rPr lang="en-GB" dirty="0" err="1">
                <a:latin typeface="Consolas" panose="020B0609020204030204" pitchFamily="49" charset="0"/>
              </a:rPr>
              <a:t>ModelInput</a:t>
            </a:r>
            <a:r>
              <a:rPr lang="en-GB" dirty="0"/>
              <a:t> instance </a:t>
            </a:r>
          </a:p>
          <a:p>
            <a:pPr lvl="1"/>
            <a:r>
              <a:rPr lang="en-GB" dirty="0"/>
              <a:t>This happens when the user asks the program to recognise an object</a:t>
            </a:r>
          </a:p>
          <a:p>
            <a:r>
              <a:rPr lang="en-GB" dirty="0"/>
              <a:t>The output from the recognition is supplied in the </a:t>
            </a:r>
            <a:r>
              <a:rPr lang="en-GB" dirty="0" err="1">
                <a:latin typeface="Consolas" panose="020B0609020204030204" pitchFamily="49" charset="0"/>
              </a:rPr>
              <a:t>ModelOutput</a:t>
            </a:r>
            <a:r>
              <a:rPr lang="en-GB" dirty="0"/>
              <a:t> instance</a:t>
            </a:r>
          </a:p>
          <a:p>
            <a:pPr lvl="1"/>
            <a:r>
              <a:rPr lang="en-GB" dirty="0"/>
              <a:t>The program will display this result for the user</a:t>
            </a:r>
          </a:p>
          <a:p>
            <a:r>
              <a:rPr lang="en-GB" dirty="0"/>
              <a:t>Of course your AI program could do anything it likes with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2394505" y="1665057"/>
            <a:ext cx="740298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ArtCriticModel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ArtCriticInput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ArtCriticInput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ArtCriticOutput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3251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896853"/>
            <a:ext cx="11018520" cy="1361568"/>
          </a:xfrm>
        </p:spPr>
        <p:txBody>
          <a:bodyPr>
            <a:normAutofit/>
          </a:bodyPr>
          <a:lstStyle/>
          <a:p>
            <a:r>
              <a:rPr lang="en-GB" dirty="0"/>
              <a:t>This is the function that runs when the art critic is asked to “recognise” an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1318089" y="1331138"/>
            <a:ext cx="9555821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recognizeButton_Click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RoutedEventArgs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//Bind model input with contents from </a:t>
            </a:r>
            <a:r>
              <a:rPr lang="en-GB" dirty="0" err="1">
                <a:solidFill>
                  <a:srgbClr val="008000"/>
                </a:solidFill>
                <a:latin typeface="Consolas" panose="020B0609020204030204" pitchFamily="49" charset="0"/>
              </a:rPr>
              <a:t>InkCanvas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helper.GetHandWrittenImage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inkGrid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ModelInput.data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ImageFeatureValue.CreateFromVideoFrame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 Evaluate the model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ModelGen.EvaluateAsync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//Display the results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numberLabel.Text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ModelOutput.classLabel.GetAsVectorView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()[0];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673544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896853"/>
            <a:ext cx="11018520" cy="1361568"/>
          </a:xfrm>
        </p:spPr>
        <p:txBody>
          <a:bodyPr>
            <a:normAutofit/>
          </a:bodyPr>
          <a:lstStyle/>
          <a:p>
            <a:r>
              <a:rPr lang="en-GB" dirty="0"/>
              <a:t>This code gets the image that the user has drawn</a:t>
            </a:r>
          </a:p>
          <a:p>
            <a:pPr lvl="1"/>
            <a:r>
              <a:rPr lang="en-GB" dirty="0"/>
              <a:t>This turns out to be quite easy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1318089" y="1331138"/>
            <a:ext cx="9555821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recognizeButton_Click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RoutedEventArgs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//Bind model input with contents from </a:t>
            </a:r>
            <a:r>
              <a:rPr lang="en-GB" dirty="0" err="1">
                <a:solidFill>
                  <a:srgbClr val="008000"/>
                </a:solidFill>
                <a:latin typeface="Consolas" panose="020B0609020204030204" pitchFamily="49" charset="0"/>
              </a:rPr>
              <a:t>InkCanvas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helper.GetHandWrittenImage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inkGrid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ModelInput.data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ImageFeatureValue.CreateFromVideoFrame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 Evaluate the model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ModelGen.EvaluateAsync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//Display the results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numberLabel.Text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ModelOutput.classLabel.GetAsVectorView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()[0];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06956-E7AD-46A4-BABE-3BFA54F1E43C}"/>
              </a:ext>
            </a:extLst>
          </p:cNvPr>
          <p:cNvSpPr/>
          <p:nvPr/>
        </p:nvSpPr>
        <p:spPr>
          <a:xfrm>
            <a:off x="1756611" y="1780674"/>
            <a:ext cx="7531768" cy="782052"/>
          </a:xfrm>
          <a:prstGeom prst="rect">
            <a:avLst/>
          </a:prstGeom>
          <a:solidFill>
            <a:schemeClr val="accent4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385665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896853"/>
            <a:ext cx="11018520" cy="1361568"/>
          </a:xfrm>
        </p:spPr>
        <p:txBody>
          <a:bodyPr>
            <a:normAutofit/>
          </a:bodyPr>
          <a:lstStyle/>
          <a:p>
            <a:r>
              <a:rPr lang="en-GB" dirty="0"/>
              <a:t>The </a:t>
            </a:r>
            <a:r>
              <a:rPr lang="en-GB" dirty="0" err="1">
                <a:latin typeface="Consolas" panose="020B0609020204030204" pitchFamily="49" charset="0"/>
              </a:rPr>
              <a:t>ImageFeatureValue</a:t>
            </a:r>
            <a:r>
              <a:rPr lang="en-GB" dirty="0"/>
              <a:t> class is the way that a program passes images into an ML application</a:t>
            </a:r>
          </a:p>
          <a:p>
            <a:r>
              <a:rPr lang="en-GB" dirty="0"/>
              <a:t>This code creates an instance of </a:t>
            </a:r>
            <a:r>
              <a:rPr lang="en-GB" dirty="0" err="1"/>
              <a:t>ImageFeatureValue</a:t>
            </a:r>
            <a:r>
              <a:rPr lang="en-GB" dirty="0"/>
              <a:t> from the captured video and then sets the data property of the model input to this object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1318089" y="1331138"/>
            <a:ext cx="9555821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recognizeButton_Click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RoutedEventArgs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//Bind model input with contents from </a:t>
            </a:r>
            <a:r>
              <a:rPr lang="en-GB" dirty="0" err="1">
                <a:solidFill>
                  <a:srgbClr val="008000"/>
                </a:solidFill>
                <a:latin typeface="Consolas" panose="020B0609020204030204" pitchFamily="49" charset="0"/>
              </a:rPr>
              <a:t>InkCanvas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helper.GetHandWrittenImage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inkGrid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ModelInput.data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ImageFeatureValue.CreateFromVideoFrame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 Evaluate the model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ModelGen.EvaluateAsync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//Display the results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numberLabel.Text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ModelOutput.classLabel.GetAsVectorView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()[0];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06956-E7AD-46A4-BABE-3BFA54F1E43C}"/>
              </a:ext>
            </a:extLst>
          </p:cNvPr>
          <p:cNvSpPr/>
          <p:nvPr/>
        </p:nvSpPr>
        <p:spPr>
          <a:xfrm>
            <a:off x="1756610" y="2686690"/>
            <a:ext cx="7796463" cy="369332"/>
          </a:xfrm>
          <a:prstGeom prst="rect">
            <a:avLst/>
          </a:prstGeom>
          <a:solidFill>
            <a:schemeClr val="accent4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784369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896853"/>
            <a:ext cx="11018520" cy="1361568"/>
          </a:xfrm>
        </p:spPr>
        <p:txBody>
          <a:bodyPr>
            <a:normAutofit/>
          </a:bodyPr>
          <a:lstStyle/>
          <a:p>
            <a:r>
              <a:rPr lang="en-GB" dirty="0"/>
              <a:t>This method call is where the Model is used to analyse the input</a:t>
            </a:r>
          </a:p>
          <a:p>
            <a:pPr lvl="1"/>
            <a:r>
              <a:rPr lang="en-GB" dirty="0"/>
              <a:t>Note that this call is performed asynchronously</a:t>
            </a:r>
          </a:p>
          <a:p>
            <a:pPr lvl="1"/>
            <a:r>
              <a:rPr lang="en-GB" dirty="0"/>
              <a:t>It delivers an instance of the result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1318089" y="1331138"/>
            <a:ext cx="9555821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recognizeButton_Click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RoutedEventArgs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//Bind model input with contents from </a:t>
            </a:r>
            <a:r>
              <a:rPr lang="en-GB" dirty="0" err="1">
                <a:solidFill>
                  <a:srgbClr val="008000"/>
                </a:solidFill>
                <a:latin typeface="Consolas" panose="020B0609020204030204" pitchFamily="49" charset="0"/>
              </a:rPr>
              <a:t>InkCanvas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helper.GetHandWrittenImage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inkGrid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ModelInput.data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ImageFeatureValue.CreateFromVideoFrame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 Evaluate the model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ModelGen.EvaluateAsync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//Display the results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numberLabel.Text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ModelOutput.classLabel.GetAsVectorView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()[0];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06956-E7AD-46A4-BABE-3BFA54F1E43C}"/>
              </a:ext>
            </a:extLst>
          </p:cNvPr>
          <p:cNvSpPr/>
          <p:nvPr/>
        </p:nvSpPr>
        <p:spPr>
          <a:xfrm>
            <a:off x="1756611" y="3039297"/>
            <a:ext cx="7170821" cy="594239"/>
          </a:xfrm>
          <a:prstGeom prst="rect">
            <a:avLst/>
          </a:prstGeom>
          <a:solidFill>
            <a:schemeClr val="accent4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624126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Makes Hard Things Easy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1816769"/>
            <a:ext cx="4192337" cy="3789946"/>
          </a:xfrm>
        </p:spPr>
        <p:txBody>
          <a:bodyPr>
            <a:normAutofit/>
          </a:bodyPr>
          <a:lstStyle/>
          <a:p>
            <a:r>
              <a:rPr lang="en-GB" dirty="0"/>
              <a:t>Computers tend to be good at things humans are bad at, and vice versa</a:t>
            </a:r>
          </a:p>
          <a:p>
            <a:pPr lvl="1"/>
            <a:r>
              <a:rPr lang="en-GB" dirty="0"/>
              <a:t>Good at chess</a:t>
            </a:r>
          </a:p>
          <a:p>
            <a:pPr lvl="1"/>
            <a:r>
              <a:rPr lang="en-GB" dirty="0"/>
              <a:t>Bad at recognising people</a:t>
            </a:r>
          </a:p>
          <a:p>
            <a:r>
              <a:rPr lang="en-GB" dirty="0"/>
              <a:t>Machine Learning (ML) can redress the balance and make the computer good at stuff in a useful way</a:t>
            </a:r>
          </a:p>
          <a:p>
            <a:r>
              <a:rPr lang="en-GB" dirty="0"/>
              <a:t>Even if we don’t know precisely how it works…..</a:t>
            </a:r>
          </a:p>
          <a:p>
            <a:endParaRPr lang="en-GB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F2F13AC-93DA-4385-8EF7-D196EBBA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79" y="1570258"/>
            <a:ext cx="6614521" cy="371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461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8B74-E471-4C8C-8BED-464DFFAF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01DD3-A121-4207-B45F-49427A7D2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4896853"/>
            <a:ext cx="11018520" cy="1361568"/>
          </a:xfrm>
        </p:spPr>
        <p:txBody>
          <a:bodyPr>
            <a:normAutofit/>
          </a:bodyPr>
          <a:lstStyle/>
          <a:p>
            <a:r>
              <a:rPr lang="en-GB" dirty="0"/>
              <a:t>The output for this model is in the form of a </a:t>
            </a:r>
            <a:r>
              <a:rPr lang="en-GB" dirty="0" err="1">
                <a:latin typeface="Consolas" panose="020B0609020204030204" pitchFamily="49" charset="0"/>
              </a:rPr>
              <a:t>TensorString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a </a:t>
            </a:r>
            <a:r>
              <a:rPr lang="en-GB" dirty="0" err="1">
                <a:latin typeface="Consolas" panose="020B0609020204030204" pitchFamily="49" charset="0"/>
              </a:rPr>
              <a:t>TensorString</a:t>
            </a:r>
            <a:r>
              <a:rPr lang="en-GB" dirty="0"/>
              <a:t> is how the Machine Learning framework represents collections of strings</a:t>
            </a:r>
          </a:p>
          <a:p>
            <a:r>
              <a:rPr lang="en-GB" dirty="0"/>
              <a:t>We just have to pull out one string from this, which is the name of the category recognised category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B7360-569D-425B-BCF7-B0A5208C1023}"/>
              </a:ext>
            </a:extLst>
          </p:cNvPr>
          <p:cNvSpPr txBox="1"/>
          <p:nvPr/>
        </p:nvSpPr>
        <p:spPr>
          <a:xfrm>
            <a:off x="1756611" y="1780674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2397D-3695-4538-9E56-CAC9D51B4555}"/>
              </a:ext>
            </a:extLst>
          </p:cNvPr>
          <p:cNvSpPr txBox="1"/>
          <p:nvPr/>
        </p:nvSpPr>
        <p:spPr>
          <a:xfrm>
            <a:off x="1318089" y="1331138"/>
            <a:ext cx="9555821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recognizeButton_Click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RoutedEventArgs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//Bind model input with contents from </a:t>
            </a:r>
            <a:r>
              <a:rPr lang="en-GB" dirty="0" err="1">
                <a:solidFill>
                  <a:srgbClr val="008000"/>
                </a:solidFill>
                <a:latin typeface="Consolas" panose="020B0609020204030204" pitchFamily="49" charset="0"/>
              </a:rPr>
              <a:t>InkCanvas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helper.GetHandWrittenImage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inkGrid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ModelInput.data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ImageFeatureValue.CreateFromVideoFrame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vf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 Evaluate the model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ModelGen.EvaluateAsync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ModelInput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8000"/>
                </a:solidFill>
                <a:latin typeface="Consolas" panose="020B0609020204030204" pitchFamily="49" charset="0"/>
              </a:rPr>
              <a:t>//Display the results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numberLabel.Text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ModelOutput.classLabel.GetAsVectorView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()[0];</a:t>
            </a: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06956-E7AD-46A4-BABE-3BFA54F1E43C}"/>
              </a:ext>
            </a:extLst>
          </p:cNvPr>
          <p:cNvSpPr/>
          <p:nvPr/>
        </p:nvSpPr>
        <p:spPr>
          <a:xfrm>
            <a:off x="1840832" y="3773223"/>
            <a:ext cx="8085221" cy="738619"/>
          </a:xfrm>
          <a:prstGeom prst="rect">
            <a:avLst/>
          </a:prstGeom>
          <a:solidFill>
            <a:schemeClr val="accent4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14200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62297F-5C3C-4387-8B25-6E68BA516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A9FC9D-A217-4159-B1E0-1ADD03354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Running the Art Critic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9637E-8437-4A81-93B7-9B629C554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926" y="715081"/>
            <a:ext cx="5443615" cy="422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1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3E536-8FAF-4D96-98D3-F2D887333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CFD26-4979-450C-B721-8B46000E7B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4568261"/>
          </a:xfrm>
        </p:spPr>
        <p:txBody>
          <a:bodyPr>
            <a:normAutofit/>
          </a:bodyPr>
          <a:lstStyle/>
          <a:p>
            <a:r>
              <a:rPr lang="en-GB" dirty="0"/>
              <a:t>It is very easy to create models and use them</a:t>
            </a:r>
          </a:p>
          <a:p>
            <a:r>
              <a:rPr lang="en-GB" dirty="0"/>
              <a:t>The model is created in the cloud but used in the device</a:t>
            </a:r>
          </a:p>
          <a:p>
            <a:pPr lvl="1"/>
            <a:r>
              <a:rPr lang="en-GB" dirty="0"/>
              <a:t>This is “edge” ai – no need for even a network connection</a:t>
            </a:r>
          </a:p>
          <a:p>
            <a:pPr lvl="1"/>
            <a:r>
              <a:rPr lang="en-GB" dirty="0"/>
              <a:t>The device can even be a Raspberry Pi</a:t>
            </a:r>
          </a:p>
          <a:p>
            <a:pPr lvl="1"/>
            <a:r>
              <a:rPr lang="en-GB" dirty="0"/>
              <a:t>The ai model can run on a GPU if one is available</a:t>
            </a:r>
          </a:p>
          <a:p>
            <a:r>
              <a:rPr lang="en-GB" dirty="0"/>
              <a:t>Visual Studio can import and use ONNX models directly and will make the wrapper classes for you</a:t>
            </a:r>
          </a:p>
          <a:p>
            <a:r>
              <a:rPr lang="en-GB" dirty="0"/>
              <a:t>What you do with the model is entirely up to you</a:t>
            </a:r>
          </a:p>
          <a:p>
            <a:r>
              <a:rPr lang="en-GB" dirty="0"/>
              <a:t>You can download the code and this presentation from:</a:t>
            </a:r>
          </a:p>
          <a:p>
            <a:r>
              <a:rPr lang="en-GB" dirty="0"/>
              <a:t>	</a:t>
            </a:r>
            <a:r>
              <a:rPr lang="en-GB" b="1" dirty="0"/>
              <a:t>https://github.com/CrazyRobMiles/MLArt-Critic</a:t>
            </a:r>
          </a:p>
          <a:p>
            <a:r>
              <a:rPr lang="en-GB" dirty="0"/>
              <a:t>www.robmiles.com</a:t>
            </a:r>
          </a:p>
        </p:txBody>
      </p:sp>
    </p:spTree>
    <p:extLst>
      <p:ext uri="{BB962C8B-B14F-4D97-AF65-F5344CB8AC3E}">
        <p14:creationId xmlns:p14="http://schemas.microsoft.com/office/powerpoint/2010/main" val="337491032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42B06-504C-4402-B36F-A4E0B91A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an Art Critic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81780-8D1B-48D0-B735-145DFBBFBB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2562727"/>
            <a:ext cx="6069263" cy="3043990"/>
          </a:xfrm>
        </p:spPr>
        <p:txBody>
          <a:bodyPr>
            <a:normAutofit/>
          </a:bodyPr>
          <a:lstStyle/>
          <a:p>
            <a:r>
              <a:rPr lang="en-GB" dirty="0"/>
              <a:t>I’m not very good with art</a:t>
            </a:r>
          </a:p>
          <a:p>
            <a:r>
              <a:rPr lang="en-GB" dirty="0"/>
              <a:t>But I know a good picture when I see it</a:t>
            </a:r>
          </a:p>
          <a:p>
            <a:r>
              <a:rPr lang="en-GB" dirty="0"/>
              <a:t>With that in mind, the starting point for a computerised art critic should be something that can recognise different objects</a:t>
            </a:r>
          </a:p>
          <a:p>
            <a:r>
              <a:rPr lang="en-GB" dirty="0"/>
              <a:t>So, lets build one using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A25EAE-CCFF-4097-9408-C4ACD19D4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806" y="796500"/>
            <a:ext cx="3667125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8566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42B06-504C-4402-B36F-A4E0B91A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an Art Critic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81780-8D1B-48D0-B735-145DFBBFBB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2562727"/>
            <a:ext cx="6069263" cy="3043990"/>
          </a:xfrm>
        </p:spPr>
        <p:txBody>
          <a:bodyPr>
            <a:normAutofit/>
          </a:bodyPr>
          <a:lstStyle/>
          <a:p>
            <a:r>
              <a:rPr lang="en-GB" dirty="0"/>
              <a:t>I’m not very good with art</a:t>
            </a:r>
          </a:p>
          <a:p>
            <a:r>
              <a:rPr lang="en-GB" dirty="0"/>
              <a:t>But I know a good picture when I see it</a:t>
            </a:r>
          </a:p>
          <a:p>
            <a:r>
              <a:rPr lang="en-GB" dirty="0"/>
              <a:t>With that in mind, the starting point for a computerised art critic should be something that can recognise different objects</a:t>
            </a:r>
          </a:p>
          <a:p>
            <a:r>
              <a:rPr lang="en-GB" dirty="0"/>
              <a:t>So, lets build one using Machine Learning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0190EF-DF0B-46E9-B959-21C0078CE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123" y="1422568"/>
            <a:ext cx="4012863" cy="401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1915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are going to do…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4171219"/>
          </a:xfrm>
        </p:spPr>
        <p:txBody>
          <a:bodyPr>
            <a:normAutofit/>
          </a:bodyPr>
          <a:lstStyle/>
          <a:p>
            <a:r>
              <a:rPr lang="en-GB" dirty="0"/>
              <a:t>Use training data to build model for image recognition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Incorporate the training data in a Universal Windows Application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Deploy the application and run it on the target device</a:t>
            </a:r>
          </a:p>
        </p:txBody>
      </p:sp>
    </p:spTree>
    <p:extLst>
      <p:ext uri="{BB962C8B-B14F-4D97-AF65-F5344CB8AC3E}">
        <p14:creationId xmlns:p14="http://schemas.microsoft.com/office/powerpoint/2010/main" val="300759332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are going to do…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4171219"/>
          </a:xfrm>
        </p:spPr>
        <p:txBody>
          <a:bodyPr>
            <a:normAutofit/>
          </a:bodyPr>
          <a:lstStyle/>
          <a:p>
            <a:r>
              <a:rPr lang="en-GB" dirty="0"/>
              <a:t>Use training data to build model for image recognition</a:t>
            </a:r>
          </a:p>
          <a:p>
            <a:r>
              <a:rPr lang="en-GB" dirty="0"/>
              <a:t>	Use Microsoft Azure to build the model in the cloud</a:t>
            </a:r>
          </a:p>
          <a:p>
            <a:endParaRPr lang="en-GB" dirty="0"/>
          </a:p>
          <a:p>
            <a:r>
              <a:rPr lang="en-GB" dirty="0"/>
              <a:t>Incorporate the training data in a Universal Windows Application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Deploy the application and run it on the target device</a:t>
            </a:r>
          </a:p>
        </p:txBody>
      </p:sp>
    </p:spTree>
    <p:extLst>
      <p:ext uri="{BB962C8B-B14F-4D97-AF65-F5344CB8AC3E}">
        <p14:creationId xmlns:p14="http://schemas.microsoft.com/office/powerpoint/2010/main" val="100019729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are going to do…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4171219"/>
          </a:xfrm>
        </p:spPr>
        <p:txBody>
          <a:bodyPr>
            <a:normAutofit/>
          </a:bodyPr>
          <a:lstStyle/>
          <a:p>
            <a:r>
              <a:rPr lang="en-GB" dirty="0"/>
              <a:t>Use training data to build model for image recognition</a:t>
            </a:r>
          </a:p>
          <a:p>
            <a:r>
              <a:rPr lang="en-GB" dirty="0"/>
              <a:t>	Use Microsoft Azure to build the model in the cloud</a:t>
            </a:r>
          </a:p>
          <a:p>
            <a:endParaRPr lang="en-GB" dirty="0"/>
          </a:p>
          <a:p>
            <a:r>
              <a:rPr lang="en-GB" dirty="0"/>
              <a:t>Incorporate the training data in a Universal Windows Application</a:t>
            </a:r>
          </a:p>
          <a:p>
            <a:r>
              <a:rPr lang="en-GB" dirty="0"/>
              <a:t>	Drop the model into Visual Studio and see how our program can bind to it</a:t>
            </a:r>
          </a:p>
          <a:p>
            <a:endParaRPr lang="en-GB" dirty="0"/>
          </a:p>
          <a:p>
            <a:r>
              <a:rPr lang="en-GB" dirty="0"/>
              <a:t>Deploy the application and run it on the target device</a:t>
            </a:r>
          </a:p>
        </p:txBody>
      </p:sp>
    </p:spTree>
    <p:extLst>
      <p:ext uri="{BB962C8B-B14F-4D97-AF65-F5344CB8AC3E}">
        <p14:creationId xmlns:p14="http://schemas.microsoft.com/office/powerpoint/2010/main" val="123984341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41968E90-EB67-4A7D-9937-87CE393F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are going to do…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A3E44D-A54A-421B-9EA5-8C2A8FA676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4171219"/>
          </a:xfrm>
        </p:spPr>
        <p:txBody>
          <a:bodyPr>
            <a:normAutofit/>
          </a:bodyPr>
          <a:lstStyle/>
          <a:p>
            <a:r>
              <a:rPr lang="en-GB" dirty="0"/>
              <a:t>Use training data to build model for image recognition</a:t>
            </a:r>
          </a:p>
          <a:p>
            <a:r>
              <a:rPr lang="en-GB" dirty="0"/>
              <a:t>	Use Microsoft Azure to build the model in the cloud</a:t>
            </a:r>
          </a:p>
          <a:p>
            <a:endParaRPr lang="en-GB" dirty="0"/>
          </a:p>
          <a:p>
            <a:r>
              <a:rPr lang="en-GB" dirty="0"/>
              <a:t>Incorporate the training data in a Universal Windows Application</a:t>
            </a:r>
          </a:p>
          <a:p>
            <a:r>
              <a:rPr lang="en-GB" dirty="0"/>
              <a:t>	Drop the model into Visual Studio and see how our program can bind to it</a:t>
            </a:r>
          </a:p>
          <a:p>
            <a:endParaRPr lang="en-GB" dirty="0"/>
          </a:p>
          <a:p>
            <a:r>
              <a:rPr lang="en-GB" dirty="0"/>
              <a:t>Deploy the application and run it on the target device</a:t>
            </a:r>
          </a:p>
          <a:p>
            <a:r>
              <a:rPr lang="en-GB" dirty="0"/>
              <a:t>	Build and run the application </a:t>
            </a:r>
          </a:p>
        </p:txBody>
      </p:sp>
    </p:spTree>
    <p:extLst>
      <p:ext uri="{BB962C8B-B14F-4D97-AF65-F5344CB8AC3E}">
        <p14:creationId xmlns:p14="http://schemas.microsoft.com/office/powerpoint/2010/main" val="317944452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Insider Dev Tour template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sider Dev Tour template v2.potx" id="{F17403C9-B31A-4443-89EB-31DB62E2042B}" vid="{B1E0BB34-2938-4203-A6CE-D358F46DFE0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D170F48843B4469F4EBAA4989DCF06" ma:contentTypeVersion="10" ma:contentTypeDescription="Create a new document." ma:contentTypeScope="" ma:versionID="2f20f3d5ba0571e0196a57dbb2f3494b">
  <xsd:schema xmlns:xsd="http://www.w3.org/2001/XMLSchema" xmlns:xs="http://www.w3.org/2001/XMLSchema" xmlns:p="http://schemas.microsoft.com/office/2006/metadata/properties" xmlns:ns2="f6ecbb66-529e-4d85-a914-95a490d96b29" xmlns:ns3="c572443e-d5c7-4467-9262-fe356aab5cd9" targetNamespace="http://schemas.microsoft.com/office/2006/metadata/properties" ma:root="true" ma:fieldsID="64b42ee6732b56317aac76118bc80c77" ns2:_="" ns3:_="">
    <xsd:import namespace="f6ecbb66-529e-4d85-a914-95a490d96b29"/>
    <xsd:import namespace="c572443e-d5c7-4467-9262-fe356aab5c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ecbb66-529e-4d85-a914-95a490d96b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72443e-d5c7-4467-9262-fe356aab5cd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46BA34-EED3-49A0-983C-6B02CD27FA8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4B7F71-02E4-4E1B-BC3F-7041ACE668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ecbb66-529e-4d85-a914-95a490d96b29"/>
    <ds:schemaRef ds:uri="c572443e-d5c7-4467-9262-fe356aab5c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9C1964-75E2-41C7-9E49-A35CB86A3081}">
  <ds:schemaRefs>
    <ds:schemaRef ds:uri="http://schemas.microsoft.com/office/2006/documentManagement/types"/>
    <ds:schemaRef ds:uri="f6ecbb66-529e-4d85-a914-95a490d96b29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c572443e-d5c7-4467-9262-fe356aab5cd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1538</Words>
  <Application>Microsoft Office PowerPoint</Application>
  <PresentationFormat>Widescreen</PresentationFormat>
  <Paragraphs>226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Consolas</vt:lpstr>
      <vt:lpstr>Segoe UI</vt:lpstr>
      <vt:lpstr>Insider Dev Tour template v2</vt:lpstr>
      <vt:lpstr>Making an Art Critic  using  Machine Learning</vt:lpstr>
      <vt:lpstr>Machine Learning Makes Hard Things Easy</vt:lpstr>
      <vt:lpstr>Machine Learning Makes Hard Things Easy</vt:lpstr>
      <vt:lpstr>Building an Art Critic</vt:lpstr>
      <vt:lpstr>Building an Art Critic</vt:lpstr>
      <vt:lpstr>What we are going to do…</vt:lpstr>
      <vt:lpstr>What we are going to do…</vt:lpstr>
      <vt:lpstr>What we are going to do…</vt:lpstr>
      <vt:lpstr>What we are going to do…</vt:lpstr>
      <vt:lpstr>Microsoft Custom Vision</vt:lpstr>
      <vt:lpstr>Custom Vision Project</vt:lpstr>
      <vt:lpstr>Make a new project</vt:lpstr>
      <vt:lpstr>Make a new project</vt:lpstr>
      <vt:lpstr>Images</vt:lpstr>
      <vt:lpstr>Add some images</vt:lpstr>
      <vt:lpstr>All images loaded</vt:lpstr>
      <vt:lpstr>All images loaded</vt:lpstr>
      <vt:lpstr>Training results</vt:lpstr>
      <vt:lpstr>Exporting the model</vt:lpstr>
      <vt:lpstr>Exporting to ONNX</vt:lpstr>
      <vt:lpstr>Windows ML uses ONNX models</vt:lpstr>
      <vt:lpstr>Import the model into Visual Studio</vt:lpstr>
      <vt:lpstr>Add the item to the project</vt:lpstr>
      <vt:lpstr>The Model Interface File</vt:lpstr>
      <vt:lpstr>Using the Model</vt:lpstr>
      <vt:lpstr>Using the Model</vt:lpstr>
      <vt:lpstr>Using the Model</vt:lpstr>
      <vt:lpstr>Using the Model</vt:lpstr>
      <vt:lpstr>Using the Model</vt:lpstr>
      <vt:lpstr>Using the Model</vt:lpstr>
      <vt:lpstr>DEMO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Started with Machine Learning</dc:title>
  <dc:creator>Rob Miles</dc:creator>
  <cp:lastModifiedBy>Rob Miles</cp:lastModifiedBy>
  <cp:revision>16</cp:revision>
  <dcterms:modified xsi:type="dcterms:W3CDTF">2019-02-21T14:36:31Z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nikolame@microsoft.com</vt:lpwstr>
  </property>
  <property fmtid="{D5CDD505-2E9C-101B-9397-08002B2CF9AE}" pid="5" name="MSIP_Label_f42aa342-8706-4288-bd11-ebb85995028c_SetDate">
    <vt:lpwstr>2018-05-11T22:56:33.9810388Z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0x01010034D170F48843B4469F4EBAA4989DCF06</vt:lpwstr>
  </property>
</Properties>
</file>

<file path=docProps/thumbnail.jpeg>
</file>